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13" r:id="rId74"/>
    <p:sldId id="320" r:id="rId75"/>
    <p:sldId id="318" r:id="rId76"/>
    <p:sldId id="314" r:id="rId77"/>
    <p:sldId id="322" r:id="rId78"/>
    <p:sldId id="323" r:id="rId79"/>
    <p:sldId id="339" r:id="rId80"/>
    <p:sldId id="340" r:id="rId81"/>
    <p:sldId id="342" r:id="rId82"/>
  </p:sldIdLst>
  <p:sldSz cx="9144000" cy="5143500" type="screen16x9"/>
  <p:notesSz cx="6858000" cy="9144000"/>
  <p:embeddedFontLst>
    <p:embeddedFont>
      <p:font typeface="Golos Text" charset="0"/>
      <p:regular r:id="rId84"/>
      <p:bold r:id="rId85"/>
    </p:embeddedFont>
    <p:embeddedFont>
      <p:font typeface="Cambria Math" pitchFamily="18" charset="0"/>
      <p:regular r:id="rId86"/>
    </p:embeddedFont>
    <p:embeddedFont>
      <p:font typeface="Golos Text Medium" charset="0"/>
      <p:regular r:id="rId87"/>
      <p:bold r:id="rId88"/>
    </p:embeddedFont>
    <p:embeddedFont>
      <p:font typeface="Bebas Neue" charset="0"/>
      <p:regular r:id="rId89"/>
    </p:embeddedFont>
    <p:embeddedFont>
      <p:font typeface="Roboto"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7.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40.png"/></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74.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gridCol w="971925">
                  <a:extLst>
                    <a:ext uri="{9D8B030D-6E8A-4147-A177-3AD203B41FA5}">
                      <a16:colId xmlns=""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712725">
                  <a:extLst>
                    <a:ext uri="{9D8B030D-6E8A-4147-A177-3AD203B41FA5}">
                      <a16:colId xmlns="" xmlns:a16="http://schemas.microsoft.com/office/drawing/2014/main" val="20004"/>
                    </a:ext>
                  </a:extLst>
                </a:gridCol>
                <a:gridCol w="712725">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11913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 xmlns:a16="http://schemas.microsoft.com/office/drawing/2014/main" val="20000"/>
                    </a:ext>
                  </a:extLst>
                </a:gridCol>
                <a:gridCol w="2210450">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 xmlns:a16="http://schemas.microsoft.com/office/drawing/2014/main" val="20000"/>
                    </a:ext>
                  </a:extLst>
                </a:gridCol>
                <a:gridCol w="1447800">
                  <a:extLst>
                    <a:ext uri="{9D8B030D-6E8A-4147-A177-3AD203B41FA5}">
                      <a16:colId xmlns="" xmlns:a16="http://schemas.microsoft.com/office/drawing/2014/main" val="20001"/>
                    </a:ext>
                  </a:extLst>
                </a:gridCol>
                <a:gridCol w="1447800">
                  <a:extLst>
                    <a:ext uri="{9D8B030D-6E8A-4147-A177-3AD203B41FA5}">
                      <a16:colId xmlns="" xmlns:a16="http://schemas.microsoft.com/office/drawing/2014/main" val="20002"/>
                    </a:ext>
                  </a:extLst>
                </a:gridCol>
                <a:gridCol w="1447800">
                  <a:extLst>
                    <a:ext uri="{9D8B030D-6E8A-4147-A177-3AD203B41FA5}">
                      <a16:colId xmlns="" xmlns:a16="http://schemas.microsoft.com/office/drawing/2014/main" val="20003"/>
                    </a:ext>
                  </a:extLst>
                </a:gridCol>
                <a:gridCol w="1447800">
                  <a:extLst>
                    <a:ext uri="{9D8B030D-6E8A-4147-A177-3AD203B41FA5}">
                      <a16:colId xmlns=""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 xmlns:a16="http://schemas.microsoft.com/office/drawing/2014/main" val="20000"/>
                    </a:ext>
                  </a:extLst>
                </a:gridCol>
                <a:gridCol w="2612500">
                  <a:extLst>
                    <a:ext uri="{9D8B030D-6E8A-4147-A177-3AD203B41FA5}">
                      <a16:colId xmlns="" xmlns:a16="http://schemas.microsoft.com/office/drawing/2014/main" val="20001"/>
                    </a:ext>
                  </a:extLst>
                </a:gridCol>
                <a:gridCol w="2612500">
                  <a:extLst>
                    <a:ext uri="{9D8B030D-6E8A-4147-A177-3AD203B41FA5}">
                      <a16:colId xmlns=""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 xmlns:a16="http://schemas.microsoft.com/office/drawing/2014/main" val="20000"/>
                    </a:ext>
                  </a:extLst>
                </a:gridCol>
                <a:gridCol w="1994150">
                  <a:extLst>
                    <a:ext uri="{9D8B030D-6E8A-4147-A177-3AD203B41FA5}">
                      <a16:colId xmlns="" xmlns:a16="http://schemas.microsoft.com/office/drawing/2014/main" val="20001"/>
                    </a:ext>
                  </a:extLst>
                </a:gridCol>
                <a:gridCol w="1994150">
                  <a:extLst>
                    <a:ext uri="{9D8B030D-6E8A-4147-A177-3AD203B41FA5}">
                      <a16:colId xmlns="" xmlns:a16="http://schemas.microsoft.com/office/drawing/2014/main" val="20002"/>
                    </a:ext>
                  </a:extLst>
                </a:gridCol>
                <a:gridCol w="1994150">
                  <a:extLst>
                    <a:ext uri="{9D8B030D-6E8A-4147-A177-3AD203B41FA5}">
                      <a16:colId xmlns=""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 xmlns:a16="http://schemas.microsoft.com/office/drawing/2014/main" val="2277549605"/>
                    </a:ext>
                  </a:extLst>
                </a:gridCol>
                <a:gridCol w="1241461">
                  <a:extLst>
                    <a:ext uri="{9D8B030D-6E8A-4147-A177-3AD203B41FA5}">
                      <a16:colId xmlns=""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AF5821E-0841-1BF7-6C09-3990CF8F4C7C}"/>
                  </a:ext>
                </a:extLst>
              </p:cNvPr>
              <p:cNvSpPr txBox="1"/>
              <p:nvPr/>
            </p:nvSpPr>
            <p:spPr>
              <a:xfrm>
                <a:off x="2012581" y="1297397"/>
                <a:ext cx="51188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𝑙𝑜</m:t>
                              </m:r>
                              <m:func>
                                <m:funcPr>
                                  <m:ctrlPr>
                                    <a:rPr lang="en-US" sz="2000" b="0" i="1" smtClean="0">
                                      <a:latin typeface="Cambria Math"/>
                                    </a:rPr>
                                  </m:ctrlPr>
                                </m:funcPr>
                                <m:fName>
                                  <m:r>
                                    <a:rPr lang="en-US" sz="2000" b="0" i="1" smtClean="0">
                                      <a:latin typeface="Cambria Math" panose="02040503050406030204" pitchFamily="18" charset="0"/>
                                    </a:rPr>
                                    <m:t>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id="{5AF5821E-0841-1BF7-6C09-3990CF8F4C7C}"/>
                  </a:ext>
                </a:extLst>
              </p:cNvPr>
              <p:cNvSpPr txBox="1">
                <a:spLocks noRot="1" noChangeAspect="1" noMove="1" noResize="1" noEditPoints="1" noAdjustHandles="1" noChangeArrowheads="1" noChangeShapeType="1" noTextEdit="1"/>
              </p:cNvSpPr>
              <p:nvPr/>
            </p:nvSpPr>
            <p:spPr>
              <a:xfrm>
                <a:off x="2012581" y="1297397"/>
                <a:ext cx="5118837" cy="8717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 xmlns:a16="http://schemas.microsoft.com/office/drawing/2014/main" val="1583063963"/>
                    </a:ext>
                  </a:extLst>
                </a:gridCol>
                <a:gridCol w="1006838">
                  <a:extLst>
                    <a:ext uri="{9D8B030D-6E8A-4147-A177-3AD203B41FA5}">
                      <a16:colId xmlns=""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 xmlns:a16="http://schemas.microsoft.com/office/drawing/2014/main"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endParaRPr lang="en-US" dirty="0" smtClean="0"/>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Word2Vec</a:t>
            </a:r>
          </a:p>
          <a:p>
            <a:pPr algn="ctr"/>
            <a:r>
              <a:rPr lang="en-US" dirty="0" err="1">
                <a:solidFill>
                  <a:schemeClr val="dk1"/>
                </a:solidFill>
                <a:latin typeface="Golos Text"/>
                <a:ea typeface="Golos Text"/>
                <a:cs typeface="Golos Text"/>
                <a:sym typeface="Golos Text"/>
              </a:rPr>
              <a:t>FastText</a:t>
            </a:r>
            <a:endParaRPr lang="en-US" dirty="0">
              <a:solidFill>
                <a:schemeClr val="dk1"/>
              </a:solidFill>
              <a:latin typeface="Golos Text"/>
              <a:ea typeface="Golos Text"/>
              <a:cs typeface="Golos Text"/>
              <a:sym typeface="Golos Text"/>
            </a:endParaRPr>
          </a:p>
        </p:txBody>
      </p:sp>
      <mc:AlternateContent xmlns:mc="http://schemas.openxmlformats.org/markup-compatibility/2006">
        <mc:Choice xmlns:a14="http://schemas.microsoft.com/office/drawing/2010/main" Requires="a14">
          <p:sp>
            <p:nvSpPr>
              <p:cNvPr id="8" name="Google Shape;821;p74">
                <a:extLst>
                  <a:ext uri="{FF2B5EF4-FFF2-40B4-BE49-F238E27FC236}">
                    <a16:creationId xmlns="" xmlns:a16="http://schemas.microsoft.com/office/drawing/2014/main"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 xmlns:a16="http://schemas.microsoft.com/office/drawing/2014/main"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endParaRPr lang="en-US" dirty="0">
              <a:solidFill>
                <a:schemeClr val="dk1"/>
              </a:solidFill>
              <a:latin typeface="Golos Text"/>
              <a:ea typeface="Golos Text"/>
              <a:cs typeface="Golos Text"/>
              <a:sym typeface="Golos Text"/>
            </a:endParaRPr>
          </a:p>
        </p:txBody>
      </p:sp>
      <p:sp>
        <p:nvSpPr>
          <p:cNvPr id="10" name="Google Shape;821;p74">
            <a:extLst>
              <a:ext uri="{FF2B5EF4-FFF2-40B4-BE49-F238E27FC236}">
                <a16:creationId xmlns="" xmlns:a16="http://schemas.microsoft.com/office/drawing/2014/main"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 xmlns:a16="http://schemas.microsoft.com/office/drawing/2014/main"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gridCol w="1293950">
                  <a:extLst>
                    <a:ext uri="{9D8B030D-6E8A-4147-A177-3AD203B41FA5}">
                      <a16:colId xmlns=""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28" name="Picture 4"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09" y="2023507"/>
            <a:ext cx="4074990" cy="24449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799" y="2023507"/>
            <a:ext cx="4074988" cy="244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smtClean="0"/>
              <a:t>Thanks!</a:t>
            </a:r>
            <a:endParaRPr lang="en-US"/>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gridCol w="382850">
                  <a:extLst>
                    <a:ext uri="{9D8B030D-6E8A-4147-A177-3AD203B41FA5}">
                      <a16:colId xmlns="" xmlns:a16="http://schemas.microsoft.com/office/drawing/2014/main" val="20014"/>
                    </a:ext>
                  </a:extLst>
                </a:gridCol>
                <a:gridCol w="382850">
                  <a:extLst>
                    <a:ext uri="{9D8B030D-6E8A-4147-A177-3AD203B41FA5}">
                      <a16:colId xmlns="" xmlns:a16="http://schemas.microsoft.com/office/drawing/2014/main" val="20015"/>
                    </a:ext>
                  </a:extLst>
                </a:gridCol>
                <a:gridCol w="382850">
                  <a:extLst>
                    <a:ext uri="{9D8B030D-6E8A-4147-A177-3AD203B41FA5}">
                      <a16:colId xmlns="" xmlns:a16="http://schemas.microsoft.com/office/drawing/2014/main" val="20016"/>
                    </a:ext>
                  </a:extLst>
                </a:gridCol>
                <a:gridCol w="382850">
                  <a:extLst>
                    <a:ext uri="{9D8B030D-6E8A-4147-A177-3AD203B41FA5}">
                      <a16:colId xmlns="" xmlns:a16="http://schemas.microsoft.com/office/drawing/2014/main" val="20017"/>
                    </a:ext>
                  </a:extLst>
                </a:gridCol>
                <a:gridCol w="382850">
                  <a:extLst>
                    <a:ext uri="{9D8B030D-6E8A-4147-A177-3AD203B41FA5}">
                      <a16:colId xmlns="" xmlns:a16="http://schemas.microsoft.com/office/drawing/2014/main" val="20018"/>
                    </a:ext>
                  </a:extLst>
                </a:gridCol>
                <a:gridCol w="382850">
                  <a:extLst>
                    <a:ext uri="{9D8B030D-6E8A-4147-A177-3AD203B41FA5}">
                      <a16:colId xmlns=""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TotalTime>
  <Words>4785</Words>
  <Application>Microsoft Office PowerPoint</Application>
  <PresentationFormat>On-screen Show (16:9)</PresentationFormat>
  <Paragraphs>1966</Paragraphs>
  <Slides>81</Slides>
  <Notes>81</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Arial</vt:lpstr>
      <vt:lpstr>Golos Text</vt:lpstr>
      <vt:lpstr>Cambria Math</vt:lpstr>
      <vt:lpstr>Courier New</vt:lpstr>
      <vt:lpstr>Golos Text Medium</vt:lpstr>
      <vt:lpstr>Bebas Neue</vt:lpstr>
      <vt:lpstr>Roboto</vt:lpstr>
      <vt:lpstr>Times New Roman</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196</cp:revision>
  <dcterms:modified xsi:type="dcterms:W3CDTF">2023-09-25T10:13:37Z</dcterms:modified>
</cp:coreProperties>
</file>